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5" r:id="rId36"/>
    <p:sldId id="296" r:id="rId37"/>
    <p:sldId id="291" r:id="rId38"/>
    <p:sldId id="292" r:id="rId39"/>
    <p:sldId id="293" r:id="rId40"/>
    <p:sldId id="294" r:id="rId41"/>
    <p:sldId id="297" r:id="rId42"/>
    <p:sldId id="300" r:id="rId43"/>
    <p:sldId id="299" r:id="rId44"/>
    <p:sldId id="298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B436-C7D3-4D6C-8418-6E77F3FA9355}" type="datetimeFigureOut">
              <a:rPr lang="en-IN" smtClean="0"/>
              <a:pPr/>
              <a:t>11/10/2014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5042C-C32D-456D-BCFB-98AC5398E0C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Trans-</a:t>
            </a:r>
            <a:r>
              <a:rPr lang="en-US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sphincteric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hypoechogenic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tract extending toward the posterior midline. The tract is enhanced as hydrogen peroxide is injected into the external opening. </a:t>
            </a: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Complex fistula tract and collections as seen without </a:t>
            </a:r>
            <a:r>
              <a:rPr lang="en-US" sz="9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with </a:t>
            </a:r>
            <a:r>
              <a:rPr lang="en-US" sz="9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</a:t>
            </a:r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hydrogen peroxide enhancement. Hydrogen peroxide enhancement allowed for a more precise delineation of the tracts in addition to a right-sided extension of the tract</a:t>
            </a:r>
            <a:endParaRPr lang="en-IN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5042C-C32D-456D-BCFB-98AC5398E0CC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 err="1" smtClean="0"/>
              <a:t>Perianal</a:t>
            </a:r>
            <a:r>
              <a:rPr lang="en-US" dirty="0" smtClean="0"/>
              <a:t>  suppuration- Abscess &amp; Fistula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Pankaj</a:t>
            </a:r>
            <a:r>
              <a:rPr lang="en-US" dirty="0" smtClean="0"/>
              <a:t> Kumar </a:t>
            </a:r>
          </a:p>
          <a:p>
            <a:r>
              <a:rPr lang="en-US" dirty="0" smtClean="0"/>
              <a:t>Assistant Professor </a:t>
            </a:r>
          </a:p>
          <a:p>
            <a:r>
              <a:rPr lang="en-US" dirty="0" smtClean="0"/>
              <a:t>Surgical Gastroenterology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Examination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Localized swelling, </a:t>
            </a:r>
          </a:p>
          <a:p>
            <a:r>
              <a:rPr lang="en-US" dirty="0" smtClean="0"/>
              <a:t>Hyperemia, </a:t>
            </a:r>
          </a:p>
          <a:p>
            <a:r>
              <a:rPr lang="en-US" dirty="0" err="1" smtClean="0"/>
              <a:t>Induration</a:t>
            </a:r>
            <a:endParaRPr lang="en-US" dirty="0" smtClean="0"/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DRE  &amp;/or PV examination</a:t>
            </a:r>
          </a:p>
          <a:p>
            <a:r>
              <a:rPr lang="en-US" dirty="0" smtClean="0"/>
              <a:t>Examination in GA</a:t>
            </a:r>
          </a:p>
          <a:p>
            <a:r>
              <a:rPr lang="en-US" dirty="0" smtClean="0"/>
              <a:t>Can be confirmed by needle aspiration.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considered a surgical emergency</a:t>
            </a:r>
          </a:p>
          <a:p>
            <a:r>
              <a:rPr lang="en-US" dirty="0" smtClean="0"/>
              <a:t>Incision and drainage.</a:t>
            </a:r>
          </a:p>
          <a:p>
            <a:r>
              <a:rPr lang="en-US" dirty="0" smtClean="0"/>
              <a:t>Antibiotics as adjunctive therapy –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valvular</a:t>
            </a:r>
            <a:r>
              <a:rPr lang="en-US" dirty="0" smtClean="0"/>
              <a:t> heart disease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immunosuppression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extensive associated </a:t>
            </a:r>
            <a:r>
              <a:rPr lang="en-US" dirty="0" err="1" smtClean="0"/>
              <a:t>cellulitis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diabetes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Perianal</a:t>
            </a:r>
            <a:r>
              <a:rPr lang="en-US" b="1" dirty="0" smtClean="0"/>
              <a:t> Abscess </a:t>
            </a:r>
            <a:r>
              <a:rPr lang="en-US" dirty="0" smtClean="0"/>
              <a:t>:</a:t>
            </a:r>
            <a:r>
              <a:rPr lang="en-US" dirty="0" err="1" smtClean="0"/>
              <a:t>cruciate</a:t>
            </a:r>
            <a:r>
              <a:rPr lang="en-US" dirty="0" smtClean="0"/>
              <a:t> incision at tender or fluctuant point as close to the anal verge.</a:t>
            </a:r>
          </a:p>
          <a:p>
            <a:r>
              <a:rPr lang="en-US" b="1" dirty="0" err="1" smtClean="0"/>
              <a:t>Ischiorectal</a:t>
            </a:r>
            <a:r>
              <a:rPr lang="en-US" b="1" dirty="0" smtClean="0"/>
              <a:t> Abscess</a:t>
            </a:r>
            <a:r>
              <a:rPr lang="en-US" dirty="0" smtClean="0"/>
              <a:t> </a:t>
            </a:r>
          </a:p>
          <a:p>
            <a:r>
              <a:rPr lang="en-US" b="1" dirty="0" err="1" smtClean="0"/>
              <a:t>Intersphincteric</a:t>
            </a:r>
            <a:r>
              <a:rPr lang="en-US" b="1" dirty="0" smtClean="0"/>
              <a:t> Abscess :</a:t>
            </a:r>
            <a:r>
              <a:rPr lang="en-US" dirty="0" smtClean="0"/>
              <a:t> internal </a:t>
            </a:r>
            <a:r>
              <a:rPr lang="en-US" dirty="0" err="1" smtClean="0"/>
              <a:t>sphincterotomy</a:t>
            </a:r>
            <a:r>
              <a:rPr lang="en-US" dirty="0" smtClean="0"/>
              <a:t> overlying the cavity.</a:t>
            </a:r>
          </a:p>
          <a:p>
            <a:r>
              <a:rPr lang="en-US" b="1" dirty="0" err="1" smtClean="0"/>
              <a:t>Submucosal</a:t>
            </a:r>
            <a:r>
              <a:rPr lang="en-US" b="1" dirty="0" smtClean="0"/>
              <a:t> Abscess :</a:t>
            </a:r>
            <a:r>
              <a:rPr lang="en-US" dirty="0" smtClean="0"/>
              <a:t> incising the mucosa over the abscess.</a:t>
            </a:r>
            <a:endParaRPr lang="en-IN" b="1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Postanal</a:t>
            </a:r>
            <a:r>
              <a:rPr lang="en-US" dirty="0" smtClean="0"/>
              <a:t> Abscess and Horseshoe Extension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Hanley's technique </a:t>
            </a:r>
            <a:r>
              <a:rPr lang="en-US" dirty="0" smtClean="0"/>
              <a:t>-the posterior midline incision </a:t>
            </a:r>
          </a:p>
          <a:p>
            <a:r>
              <a:rPr lang="en-US" dirty="0" smtClean="0"/>
              <a:t>muscles attached to the coccyx, the superficial external sphincter, and the lower edge of the internal sphincter are divided</a:t>
            </a:r>
          </a:p>
          <a:p>
            <a:r>
              <a:rPr lang="en-US" dirty="0" smtClean="0"/>
              <a:t>one or multiple secondary incisions  in the skin overlying the </a:t>
            </a:r>
            <a:r>
              <a:rPr lang="en-US" dirty="0" err="1" smtClean="0"/>
              <a:t>ischiorectal</a:t>
            </a:r>
            <a:r>
              <a:rPr lang="en-US" dirty="0" smtClean="0"/>
              <a:t> space.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4-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9436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Appropriate type of drainage of </a:t>
            </a:r>
            <a:r>
              <a:rPr lang="en-US" sz="1800" dirty="0" err="1" smtClean="0"/>
              <a:t>supralevator</a:t>
            </a:r>
            <a:r>
              <a:rPr lang="en-US" sz="1800" dirty="0" smtClean="0"/>
              <a:t> abscesses depending on the course taken by the fistula tract</a:t>
            </a:r>
            <a:r>
              <a:rPr lang="en-US" dirty="0" smtClean="0"/>
              <a:t>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Fistula in </a:t>
            </a:r>
            <a:r>
              <a:rPr lang="en-US" dirty="0" err="1" smtClean="0"/>
              <a:t>ano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communication between an internal opening in the anal canal and an external opening through which an abscess drained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4" descr="auto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79673"/>
            <a:ext cx="3810000" cy="4268727"/>
          </a:xfrm>
          <a:noFill/>
          <a:ln/>
        </p:spPr>
      </p:pic>
      <p:pic>
        <p:nvPicPr>
          <p:cNvPr id="8" name="Picture 5" descr="BPM01GA02F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90048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Intersphincteric</a:t>
            </a:r>
            <a:endParaRPr lang="en-IN" dirty="0" smtClean="0"/>
          </a:p>
          <a:p>
            <a:r>
              <a:rPr lang="en-US" dirty="0" smtClean="0"/>
              <a:t>Trans-</a:t>
            </a:r>
            <a:r>
              <a:rPr lang="en-US" dirty="0" err="1" smtClean="0"/>
              <a:t>sphincteric</a:t>
            </a:r>
            <a:endParaRPr lang="en-IN" dirty="0" smtClean="0"/>
          </a:p>
          <a:p>
            <a:r>
              <a:rPr lang="en-US" dirty="0" err="1" smtClean="0"/>
              <a:t>Suprasphincteric</a:t>
            </a:r>
            <a:endParaRPr lang="en-IN" dirty="0" smtClean="0"/>
          </a:p>
          <a:p>
            <a:r>
              <a:rPr lang="en-US" dirty="0" err="1" smtClean="0"/>
              <a:t>Extrasphincteric</a:t>
            </a:r>
            <a:endParaRPr lang="en-IN" dirty="0" smtClean="0"/>
          </a:p>
          <a:p>
            <a:r>
              <a:rPr lang="en-US" dirty="0" smtClean="0"/>
              <a:t>Miscellaneous or </a:t>
            </a:r>
            <a:r>
              <a:rPr lang="en-US" dirty="0" err="1" smtClean="0"/>
              <a:t>nonclassified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 50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-  28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-  7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-  2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-  13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history of </a:t>
            </a:r>
            <a:r>
              <a:rPr lang="en-US" dirty="0" err="1" smtClean="0"/>
              <a:t>anorectal</a:t>
            </a:r>
            <a:r>
              <a:rPr lang="en-US" dirty="0" smtClean="0"/>
              <a:t> suppuration</a:t>
            </a:r>
          </a:p>
          <a:p>
            <a:r>
              <a:rPr lang="en-US" dirty="0" smtClean="0"/>
              <a:t>intermittent or persistent purulent or </a:t>
            </a:r>
            <a:r>
              <a:rPr lang="en-US" dirty="0" err="1" smtClean="0"/>
              <a:t>serosanguineous</a:t>
            </a:r>
            <a:r>
              <a:rPr lang="en-US" dirty="0" smtClean="0"/>
              <a:t> drainage from an external opening in the </a:t>
            </a:r>
            <a:r>
              <a:rPr lang="en-US" dirty="0" err="1" smtClean="0"/>
              <a:t>perianal</a:t>
            </a:r>
            <a:r>
              <a:rPr lang="en-US" dirty="0" smtClean="0"/>
              <a:t> area.</a:t>
            </a:r>
          </a:p>
          <a:p>
            <a:r>
              <a:rPr lang="en-US" dirty="0" err="1" smtClean="0"/>
              <a:t>Pruritic</a:t>
            </a:r>
            <a:r>
              <a:rPr lang="en-US" dirty="0" smtClean="0"/>
              <a:t> symptoms may be present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Examination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Perianal</a:t>
            </a:r>
            <a:r>
              <a:rPr lang="en-IN" dirty="0" smtClean="0"/>
              <a:t> examination</a:t>
            </a:r>
          </a:p>
          <a:p>
            <a:r>
              <a:rPr lang="en-IN" dirty="0" smtClean="0"/>
              <a:t>DRE</a:t>
            </a:r>
          </a:p>
          <a:p>
            <a:r>
              <a:rPr lang="en-IN" dirty="0" err="1" smtClean="0"/>
              <a:t>Anoscopy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Anorectal</a:t>
            </a:r>
            <a:r>
              <a:rPr lang="en-US" dirty="0" smtClean="0"/>
              <a:t> </a:t>
            </a:r>
            <a:r>
              <a:rPr lang="en-US" dirty="0" err="1" smtClean="0"/>
              <a:t>suppurative</a:t>
            </a:r>
            <a:r>
              <a:rPr lang="en-US" dirty="0" smtClean="0"/>
              <a:t> disease may manifest as</a:t>
            </a:r>
          </a:p>
          <a:p>
            <a:r>
              <a:rPr lang="en-US" dirty="0" smtClean="0"/>
              <a:t> An acute or Anal sepsis (abscess) </a:t>
            </a:r>
          </a:p>
          <a:p>
            <a:r>
              <a:rPr lang="en-US" dirty="0" smtClean="0"/>
              <a:t>Anal fistula represents the chronic form of the </a:t>
            </a:r>
            <a:r>
              <a:rPr lang="en-US" dirty="0" err="1" smtClean="0"/>
              <a:t>suppurative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 A fistula and abscess may coexist </a:t>
            </a:r>
          </a:p>
          <a:p>
            <a:r>
              <a:rPr lang="en-US" dirty="0" smtClean="0"/>
              <a:t>May be associated with atypical internal openings and multiple tracts that result in a complex </a:t>
            </a:r>
            <a:r>
              <a:rPr lang="en-US" dirty="0" err="1" smtClean="0"/>
              <a:t>suppurative</a:t>
            </a:r>
            <a:r>
              <a:rPr lang="en-US" dirty="0" smtClean="0"/>
              <a:t> process.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Evaluation of Anal Fistula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  <a:noFill/>
          <a:ln/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400" dirty="0"/>
              <a:t>An accurate preoperative assessment of the </a:t>
            </a:r>
            <a:r>
              <a:rPr lang="en-US" sz="3400" i="1" dirty="0"/>
              <a:t>anatomy</a:t>
            </a:r>
            <a:r>
              <a:rPr lang="en-US" sz="3400" dirty="0"/>
              <a:t> of an anal fistula is very important.</a:t>
            </a:r>
          </a:p>
          <a:p>
            <a:pPr>
              <a:lnSpc>
                <a:spcPct val="80000"/>
              </a:lnSpc>
            </a:pPr>
            <a:endParaRPr lang="en-US" sz="3400" dirty="0" smtClean="0"/>
          </a:p>
          <a:p>
            <a:pPr>
              <a:lnSpc>
                <a:spcPct val="80000"/>
              </a:lnSpc>
            </a:pPr>
            <a:endParaRPr lang="en-US" sz="3400" dirty="0"/>
          </a:p>
          <a:p>
            <a:pPr>
              <a:lnSpc>
                <a:spcPct val="160000"/>
              </a:lnSpc>
            </a:pPr>
            <a:r>
              <a:rPr lang="en-US" sz="3400" i="1" dirty="0"/>
              <a:t>Five essential points </a:t>
            </a:r>
            <a:r>
              <a:rPr lang="en-US" sz="3400" dirty="0"/>
              <a:t>of a clinical examination of an anal fistula :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sz="3400" dirty="0"/>
              <a:t>         (1) location of the </a:t>
            </a:r>
            <a:r>
              <a:rPr lang="en-US" sz="3400" i="1" dirty="0"/>
              <a:t>internal</a:t>
            </a:r>
            <a:r>
              <a:rPr lang="en-US" sz="3400" dirty="0"/>
              <a:t> opening.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sz="3400" dirty="0"/>
              <a:t>         (2) location of the </a:t>
            </a:r>
            <a:r>
              <a:rPr lang="en-US" sz="3400" i="1" dirty="0"/>
              <a:t>external</a:t>
            </a:r>
            <a:r>
              <a:rPr lang="en-US" sz="3400" dirty="0"/>
              <a:t> opening.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sz="3400" dirty="0"/>
              <a:t>         (3) location of the </a:t>
            </a:r>
            <a:r>
              <a:rPr lang="en-US" sz="3400" i="1" dirty="0"/>
              <a:t>primary</a:t>
            </a:r>
            <a:r>
              <a:rPr lang="en-US" sz="3400" dirty="0"/>
              <a:t> track .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sz="3400" dirty="0"/>
              <a:t>         (4) location of any </a:t>
            </a:r>
            <a:r>
              <a:rPr lang="en-US" sz="3400" i="1" dirty="0"/>
              <a:t>secondary</a:t>
            </a:r>
            <a:r>
              <a:rPr lang="en-US" sz="3400" dirty="0"/>
              <a:t> track. 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en-US" sz="3400" dirty="0"/>
              <a:t>         (5) determination of the presence or absence of underlying disease .</a:t>
            </a:r>
          </a:p>
          <a:p>
            <a:pPr>
              <a:lnSpc>
                <a:spcPct val="80000"/>
              </a:lnSpc>
            </a:pPr>
            <a:endParaRPr lang="en-US" sz="2900" dirty="0"/>
          </a:p>
          <a:p>
            <a:pPr>
              <a:lnSpc>
                <a:spcPct val="80000"/>
              </a:lnSpc>
            </a:pPr>
            <a:endParaRPr lang="en-US" sz="2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900" dirty="0"/>
              <a:t>   </a:t>
            </a:r>
          </a:p>
          <a:p>
            <a:pPr>
              <a:lnSpc>
                <a:spcPct val="80000"/>
              </a:lnSpc>
            </a:pPr>
            <a:endParaRPr lang="en-US" sz="29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4-u1_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391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Goodsall’s</a:t>
            </a:r>
            <a:r>
              <a:rPr lang="en-US" dirty="0" smtClean="0"/>
              <a:t> rule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Studies</a:t>
            </a:r>
            <a:r>
              <a:rPr lang="en-US" dirty="0" smtClean="0"/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Sigmoidoscopy</a:t>
            </a:r>
            <a:r>
              <a:rPr lang="en-US" b="1" dirty="0" smtClean="0"/>
              <a:t> and Colonoscopy </a:t>
            </a:r>
            <a:endParaRPr lang="en-IN" b="1" dirty="0" smtClean="0"/>
          </a:p>
          <a:p>
            <a:r>
              <a:rPr lang="en-US" dirty="0" smtClean="0"/>
              <a:t>all patients with </a:t>
            </a:r>
            <a:r>
              <a:rPr lang="en-US" dirty="0" err="1" smtClean="0"/>
              <a:t>anorectal</a:t>
            </a:r>
            <a:r>
              <a:rPr lang="en-US" dirty="0" smtClean="0"/>
              <a:t> fistulas</a:t>
            </a:r>
          </a:p>
          <a:p>
            <a:r>
              <a:rPr lang="en-US" dirty="0" smtClean="0"/>
              <a:t>presence of associated pathology such as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neoplasms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inflammatory bowel disease,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associated secondary tracts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Fistulography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recurrent fistulas or</a:t>
            </a:r>
          </a:p>
          <a:p>
            <a:r>
              <a:rPr lang="en-US" dirty="0" smtClean="0"/>
              <a:t> when a prior procedure has failed to identify the internal opening</a:t>
            </a:r>
          </a:p>
          <a:p>
            <a:endParaRPr lang="en-US" dirty="0" smtClean="0"/>
          </a:p>
          <a:p>
            <a:r>
              <a:rPr lang="en-US" dirty="0" smtClean="0"/>
              <a:t> useful in identifying unsuspected pathology, planning surgical management, and demonstrating anatomic relations.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Anorectal</a:t>
            </a:r>
            <a:r>
              <a:rPr lang="en-US" dirty="0" smtClean="0"/>
              <a:t> </a:t>
            </a:r>
            <a:r>
              <a:rPr lang="en-US" dirty="0" err="1" smtClean="0"/>
              <a:t>Ultrasonography</a:t>
            </a:r>
            <a:r>
              <a:rPr lang="en-US" dirty="0" smtClean="0"/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anatomy of the anal sphincters in relation to an abscess or a fistula.</a:t>
            </a:r>
          </a:p>
          <a:p>
            <a:r>
              <a:rPr lang="en-US" dirty="0" smtClean="0"/>
              <a:t>7- or 10-MHz transducer </a:t>
            </a:r>
          </a:p>
          <a:p>
            <a:r>
              <a:rPr lang="en-US" dirty="0" smtClean="0"/>
              <a:t>Fistula tracts and abscesses appear as </a:t>
            </a:r>
            <a:r>
              <a:rPr lang="en-US" dirty="0" err="1" smtClean="0"/>
              <a:t>hypoechoic</a:t>
            </a:r>
            <a:r>
              <a:rPr lang="en-US" dirty="0" smtClean="0"/>
              <a:t> defects within the muscle.</a:t>
            </a:r>
          </a:p>
          <a:p>
            <a:r>
              <a:rPr lang="en-US" dirty="0" err="1" smtClean="0"/>
              <a:t>extrasphincteric</a:t>
            </a:r>
            <a:r>
              <a:rPr lang="en-US" dirty="0" smtClean="0"/>
              <a:t>, and </a:t>
            </a:r>
            <a:r>
              <a:rPr lang="en-US" dirty="0" err="1" smtClean="0"/>
              <a:t>suprasphincteric</a:t>
            </a:r>
            <a:r>
              <a:rPr lang="en-US" dirty="0" smtClean="0"/>
              <a:t> tracts may be missed.</a:t>
            </a:r>
          </a:p>
          <a:p>
            <a:r>
              <a:rPr lang="en-US" dirty="0" smtClean="0"/>
              <a:t>hydrogen peroxide injected into fistulas  is safe, effective, and more accurate than conventional </a:t>
            </a:r>
            <a:r>
              <a:rPr lang="en-US" dirty="0" err="1" smtClean="0"/>
              <a:t>transanal</a:t>
            </a:r>
            <a:r>
              <a:rPr lang="en-US" dirty="0" smtClean="0"/>
              <a:t> ultrasound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4-u1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4-u1_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5867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Resonance Imaging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for anatomy</a:t>
            </a:r>
          </a:p>
          <a:p>
            <a:r>
              <a:rPr lang="en-US" dirty="0" smtClean="0"/>
              <a:t>chronic or recurrent fistula</a:t>
            </a:r>
          </a:p>
          <a:p>
            <a:r>
              <a:rPr lang="en-US" dirty="0" smtClean="0"/>
              <a:t>saline solution as a contrast agent </a:t>
            </a:r>
          </a:p>
          <a:p>
            <a:r>
              <a:rPr lang="en-US" dirty="0" smtClean="0"/>
              <a:t>gadolinium enema: enhanced T2 images and improved lesion identification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Computed Tomography: </a:t>
            </a:r>
          </a:p>
          <a:p>
            <a:r>
              <a:rPr lang="en-US" dirty="0" smtClean="0"/>
              <a:t>Limited due to poor visualization of the </a:t>
            </a:r>
            <a:r>
              <a:rPr lang="en-US" dirty="0" err="1" smtClean="0"/>
              <a:t>levators</a:t>
            </a:r>
            <a:r>
              <a:rPr lang="en-US" dirty="0" smtClean="0"/>
              <a:t> and sphincter complex.</a:t>
            </a:r>
            <a:endParaRPr lang="en-IN" b="1" dirty="0" smtClean="0"/>
          </a:p>
          <a:p>
            <a:r>
              <a:rPr lang="en-US" dirty="0" smtClean="0"/>
              <a:t> For assessment of associated pelvic pathology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Anorectal</a:t>
            </a:r>
            <a:r>
              <a:rPr lang="en-US" dirty="0" smtClean="0"/>
              <a:t> </a:t>
            </a:r>
            <a:r>
              <a:rPr lang="en-US" dirty="0" err="1" smtClean="0"/>
              <a:t>Manometry</a:t>
            </a:r>
            <a:r>
              <a:rPr lang="en-US" dirty="0" smtClean="0"/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assist in identifying patients at the risk for postoperative incontinence. </a:t>
            </a:r>
          </a:p>
          <a:p>
            <a:r>
              <a:rPr lang="en-US" dirty="0" smtClean="0"/>
              <a:t>Surgical management can be tailored accordingly, improving clinical and functional outcome.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Indications:</a:t>
            </a:r>
          </a:p>
          <a:p>
            <a:r>
              <a:rPr lang="en-US" dirty="0" smtClean="0"/>
              <a:t>suspected sphincter impairment; </a:t>
            </a:r>
          </a:p>
          <a:p>
            <a:r>
              <a:rPr lang="en-US" dirty="0" smtClean="0"/>
              <a:t>needing substantial portions of the external sphincter divided for fistula cure; </a:t>
            </a:r>
          </a:p>
          <a:p>
            <a:r>
              <a:rPr lang="en-US" dirty="0" smtClean="0"/>
              <a:t> women with a history of </a:t>
            </a:r>
            <a:r>
              <a:rPr lang="en-US" dirty="0" err="1" smtClean="0"/>
              <a:t>multiparity</a:t>
            </a:r>
            <a:r>
              <a:rPr lang="en-US" dirty="0" smtClean="0"/>
              <a:t>, forceps delivery, third-degree </a:t>
            </a:r>
            <a:r>
              <a:rPr lang="en-US" dirty="0" err="1" smtClean="0"/>
              <a:t>perineal</a:t>
            </a:r>
            <a:r>
              <a:rPr lang="en-US" dirty="0" smtClean="0"/>
              <a:t> tear, high </a:t>
            </a:r>
            <a:r>
              <a:rPr lang="en-US" dirty="0" err="1" smtClean="0"/>
              <a:t>birthweight</a:t>
            </a:r>
            <a:r>
              <a:rPr lang="en-US" dirty="0" smtClean="0"/>
              <a:t>, or prolonged second stage of labor.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Fistuloscopy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intraoperative</a:t>
            </a:r>
            <a:r>
              <a:rPr lang="en-US" dirty="0" smtClean="0"/>
              <a:t> technique to identify primary fistula openings, multiple or complex tracts, and iatrogenic tracts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Rectum- hind gut  6 weeks</a:t>
            </a:r>
          </a:p>
          <a:p>
            <a:r>
              <a:rPr lang="en-US" dirty="0" smtClean="0"/>
              <a:t>Anal canal- 8 week – ectoderm</a:t>
            </a:r>
            <a:r>
              <a:rPr lang="en-IN" dirty="0" smtClean="0"/>
              <a:t>.</a:t>
            </a:r>
          </a:p>
          <a:p>
            <a:r>
              <a:rPr lang="en-US" dirty="0" smtClean="0"/>
              <a:t>Dentate line transition from endoderm to ectoderm.</a:t>
            </a:r>
          </a:p>
          <a:p>
            <a:r>
              <a:rPr lang="en-US" dirty="0" smtClean="0"/>
              <a:t>Anal canal- 4cm, pelvic diaphragm to anal verge.</a:t>
            </a:r>
          </a:p>
          <a:p>
            <a:r>
              <a:rPr lang="en-US" dirty="0" smtClean="0"/>
              <a:t>4-8 anal glands drains by crypts at dentate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should undergo surgical treatment, rarely heal spontaneously.</a:t>
            </a:r>
          </a:p>
          <a:p>
            <a:r>
              <a:rPr lang="en-US" dirty="0" smtClean="0"/>
              <a:t>prone jackknife position </a:t>
            </a:r>
          </a:p>
          <a:p>
            <a:r>
              <a:rPr lang="en-US" dirty="0" smtClean="0"/>
              <a:t>General, regional, or local anesthesia </a:t>
            </a:r>
          </a:p>
          <a:p>
            <a:r>
              <a:rPr lang="en-US" dirty="0" smtClean="0"/>
              <a:t>The three basic surgical techniques are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fistulotomy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of a </a:t>
            </a:r>
            <a:r>
              <a:rPr lang="en-US" dirty="0" err="1" smtClean="0"/>
              <a:t>seton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endorectal</a:t>
            </a:r>
            <a:r>
              <a:rPr lang="en-US" dirty="0" smtClean="0"/>
              <a:t> advancement flaps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Fistulotomy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fistulas may be adequately treated. </a:t>
            </a:r>
          </a:p>
          <a:p>
            <a:r>
              <a:rPr lang="en-US" dirty="0" smtClean="0"/>
              <a:t>Recurrence rates are low, </a:t>
            </a:r>
          </a:p>
          <a:p>
            <a:r>
              <a:rPr lang="en-US" dirty="0" smtClean="0"/>
              <a:t>Risks for continence disturbances are minimal</a:t>
            </a:r>
          </a:p>
          <a:p>
            <a:r>
              <a:rPr lang="en-US" dirty="0" err="1" smtClean="0"/>
              <a:t>cautery</a:t>
            </a:r>
            <a:r>
              <a:rPr lang="en-US" dirty="0" smtClean="0"/>
              <a:t> is used to lay it open.</a:t>
            </a:r>
          </a:p>
          <a:p>
            <a:r>
              <a:rPr lang="en-US" dirty="0" smtClean="0"/>
              <a:t> Secondary tracts should be drained through the </a:t>
            </a:r>
            <a:r>
              <a:rPr lang="en-US" dirty="0" err="1" smtClean="0"/>
              <a:t>fistulotomy</a:t>
            </a:r>
            <a:r>
              <a:rPr lang="en-US" dirty="0" smtClean="0"/>
              <a:t> incision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Seton Management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Foreign material that is inserted into the fistula tract to encircle the sphincter muscles.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 Indications</a:t>
            </a:r>
          </a:p>
          <a:p>
            <a:r>
              <a:rPr lang="en-US" b="1" dirty="0" smtClean="0"/>
              <a:t>Complex </a:t>
            </a:r>
            <a:r>
              <a:rPr lang="en-US" b="1" dirty="0" err="1" smtClean="0"/>
              <a:t>anorectal</a:t>
            </a:r>
            <a:r>
              <a:rPr lang="en-US" b="1" dirty="0" smtClean="0"/>
              <a:t> fistulas</a:t>
            </a:r>
            <a:r>
              <a:rPr lang="en-US" dirty="0" smtClean="0"/>
              <a:t> with risk of incontinence.</a:t>
            </a:r>
          </a:p>
          <a:p>
            <a:r>
              <a:rPr lang="en-US" b="1" dirty="0" smtClean="0"/>
              <a:t>Poor healing</a:t>
            </a:r>
            <a:r>
              <a:rPr lang="en-US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Crohn's</a:t>
            </a:r>
            <a:r>
              <a:rPr lang="en-US" dirty="0" smtClean="0"/>
              <a:t> disease,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immunocompromised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incontinent patients,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patients with chronic diarrheal states,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anterior fistulas in women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Setons</a:t>
            </a:r>
            <a:r>
              <a:rPr lang="en-US" dirty="0" smtClean="0"/>
              <a:t> may be used as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marking,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draining,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cutting,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Anorectal</a:t>
            </a:r>
            <a:r>
              <a:rPr lang="en-US" dirty="0" smtClean="0"/>
              <a:t> Advancement Flaps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Advancement flaps consist of mucosa, </a:t>
            </a:r>
            <a:r>
              <a:rPr lang="en-US" dirty="0" err="1" smtClean="0"/>
              <a:t>submucosa</a:t>
            </a:r>
            <a:r>
              <a:rPr lang="en-US" dirty="0" smtClean="0"/>
              <a:t>, and part of the internal sphincter</a:t>
            </a:r>
          </a:p>
          <a:p>
            <a:r>
              <a:rPr lang="en-US" dirty="0" smtClean="0"/>
              <a:t>Advantages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one-stage procedure,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quicker healing,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limited damage to the underlying sphincter,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minimal risk of anal canal deformity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4-u1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45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Fibrin Glue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mixture of fibrinogen and thrombin is injected into the fistula tract .</a:t>
            </a:r>
          </a:p>
          <a:p>
            <a:endParaRPr lang="en-US" dirty="0" smtClean="0"/>
          </a:p>
          <a:p>
            <a:r>
              <a:rPr lang="en-US" b="1" dirty="0" smtClean="0"/>
              <a:t>POSTOPERATIVE CARE </a:t>
            </a:r>
          </a:p>
          <a:p>
            <a:r>
              <a:rPr lang="en-US" dirty="0" err="1" smtClean="0"/>
              <a:t>Sitz</a:t>
            </a:r>
            <a:r>
              <a:rPr lang="en-US" dirty="0" smtClean="0"/>
              <a:t> baths -for </a:t>
            </a:r>
            <a:r>
              <a:rPr lang="en-US" dirty="0" err="1" smtClean="0"/>
              <a:t>perianal</a:t>
            </a:r>
            <a:r>
              <a:rPr lang="en-US" dirty="0" smtClean="0"/>
              <a:t> hygiene and comfort. </a:t>
            </a:r>
          </a:p>
          <a:p>
            <a:r>
              <a:rPr lang="en-US" dirty="0" smtClean="0"/>
              <a:t> pain management and </a:t>
            </a:r>
          </a:p>
          <a:p>
            <a:r>
              <a:rPr lang="en-US" dirty="0" smtClean="0"/>
              <a:t>wound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Urinary retention -most common 25%   </a:t>
            </a:r>
          </a:p>
          <a:p>
            <a:r>
              <a:rPr lang="en-US" dirty="0" smtClean="0"/>
              <a:t>hemorrhage, </a:t>
            </a:r>
          </a:p>
          <a:p>
            <a:r>
              <a:rPr lang="en-US" dirty="0" smtClean="0"/>
              <a:t>acute external </a:t>
            </a:r>
            <a:r>
              <a:rPr lang="en-US" dirty="0" err="1" smtClean="0"/>
              <a:t>thrombosed</a:t>
            </a:r>
            <a:r>
              <a:rPr lang="en-US" dirty="0" smtClean="0"/>
              <a:t> hemorrhoids,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cellulitis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fecal impaction, </a:t>
            </a:r>
          </a:p>
          <a:p>
            <a:r>
              <a:rPr lang="en-US" dirty="0" smtClean="0"/>
              <a:t>stricture, </a:t>
            </a:r>
          </a:p>
          <a:p>
            <a:r>
              <a:rPr lang="en-US" dirty="0" err="1" smtClean="0"/>
              <a:t>rectovaginal</a:t>
            </a:r>
            <a:r>
              <a:rPr lang="en-US" dirty="0" smtClean="0"/>
              <a:t> fistula, </a:t>
            </a:r>
          </a:p>
          <a:p>
            <a:r>
              <a:rPr lang="en-US" dirty="0" smtClean="0"/>
              <a:t>incontinence </a:t>
            </a:r>
          </a:p>
          <a:p>
            <a:r>
              <a:rPr lang="en-US" dirty="0" smtClean="0"/>
              <a:t>recurrence. (3% to 7%).</a:t>
            </a:r>
            <a:r>
              <a:rPr lang="en-US" baseline="300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Sepsis and Fistula in Human Immunodeficiency Virus Disease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Incidence -6% to 34%.</a:t>
            </a:r>
          </a:p>
          <a:p>
            <a:r>
              <a:rPr lang="en-US" dirty="0" smtClean="0"/>
              <a:t>wound healing increases as the preoperative CD4</a:t>
            </a:r>
            <a:r>
              <a:rPr lang="en-US" baseline="30000" dirty="0" smtClean="0"/>
              <a:t>+</a:t>
            </a:r>
            <a:r>
              <a:rPr lang="en-US" dirty="0" smtClean="0"/>
              <a:t> count increases.</a:t>
            </a:r>
            <a:endParaRPr lang="en-US" baseline="30000" dirty="0" smtClean="0"/>
          </a:p>
          <a:p>
            <a:r>
              <a:rPr lang="en-US" dirty="0" smtClean="0"/>
              <a:t>In the absence of  risk factors -</a:t>
            </a:r>
            <a:r>
              <a:rPr lang="en-US" dirty="0" err="1" smtClean="0"/>
              <a:t>fistulotomy</a:t>
            </a:r>
            <a:r>
              <a:rPr lang="en-US" dirty="0" smtClean="0"/>
              <a:t> for simple fistulas</a:t>
            </a:r>
          </a:p>
          <a:p>
            <a:r>
              <a:rPr lang="en-US" dirty="0" smtClean="0"/>
              <a:t> For complex fistulas and patients with risk factors for poor healing -draining </a:t>
            </a:r>
            <a:r>
              <a:rPr lang="en-US" dirty="0" err="1" smtClean="0"/>
              <a:t>setons</a:t>
            </a:r>
            <a:r>
              <a:rPr lang="en-US" dirty="0" smtClean="0"/>
              <a:t> for symptomatic relief.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Crohn's</a:t>
            </a:r>
            <a:r>
              <a:rPr lang="en-US" b="1" dirty="0" smtClean="0"/>
              <a:t> Disease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perianal</a:t>
            </a:r>
            <a:r>
              <a:rPr lang="en-US" dirty="0" smtClean="0"/>
              <a:t> complications-22 -54%</a:t>
            </a:r>
          </a:p>
          <a:p>
            <a:r>
              <a:rPr lang="en-US" dirty="0" err="1" smtClean="0"/>
              <a:t>Anorectal</a:t>
            </a:r>
            <a:r>
              <a:rPr lang="en-US" dirty="0" smtClean="0"/>
              <a:t> abscess  - drainage.</a:t>
            </a:r>
          </a:p>
          <a:p>
            <a:r>
              <a:rPr lang="en-US" dirty="0" smtClean="0"/>
              <a:t>A simple fistula in a patient with a normal rectum -primary </a:t>
            </a:r>
            <a:r>
              <a:rPr lang="en-US" dirty="0" err="1" smtClean="0"/>
              <a:t>fistulotomy</a:t>
            </a:r>
            <a:r>
              <a:rPr lang="en-US" baseline="30000" dirty="0" smtClean="0"/>
              <a:t> </a:t>
            </a:r>
            <a:r>
              <a:rPr lang="en-US" dirty="0" smtClean="0"/>
              <a:t> .</a:t>
            </a:r>
            <a:endParaRPr lang="en-US" baseline="30000" dirty="0" smtClean="0"/>
          </a:p>
          <a:p>
            <a:r>
              <a:rPr lang="en-US" dirty="0" smtClean="0"/>
              <a:t>Complex fistulas in patients with active rectal </a:t>
            </a:r>
            <a:r>
              <a:rPr lang="en-US" dirty="0" err="1" smtClean="0"/>
              <a:t>Crohn's</a:t>
            </a:r>
            <a:r>
              <a:rPr lang="en-US" dirty="0" smtClean="0"/>
              <a:t> disease remain a therapeutic challenge. These cases are better served with prolonged drainage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sphincter: striated muscle. </a:t>
            </a:r>
          </a:p>
          <a:p>
            <a:pPr>
              <a:buNone/>
            </a:pPr>
            <a:r>
              <a:rPr lang="en-US" dirty="0" smtClean="0"/>
              <a:t>                                        voluntary control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Internal sphincter:  smooth muscle</a:t>
            </a:r>
          </a:p>
          <a:p>
            <a:pPr>
              <a:buNone/>
            </a:pPr>
            <a:r>
              <a:rPr lang="en-US" dirty="0" smtClean="0"/>
              <a:t>                                   Autonomic control</a:t>
            </a:r>
          </a:p>
          <a:p>
            <a:pPr>
              <a:buNone/>
            </a:pPr>
            <a:r>
              <a:rPr lang="en-US" dirty="0" smtClean="0"/>
              <a:t>                                   contracted at rest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modalities should be conservative.</a:t>
            </a:r>
          </a:p>
          <a:p>
            <a:r>
              <a:rPr lang="en-US" dirty="0" smtClean="0"/>
              <a:t> Extensive procedures may increase the risk of incontinence and </a:t>
            </a:r>
            <a:r>
              <a:rPr lang="en-US" dirty="0" err="1" smtClean="0"/>
              <a:t>nonhealing</a:t>
            </a:r>
            <a:r>
              <a:rPr lang="en-US" dirty="0" smtClean="0"/>
              <a:t> wounds.</a:t>
            </a:r>
          </a:p>
          <a:p>
            <a:r>
              <a:rPr lang="en-US" dirty="0" smtClean="0"/>
              <a:t>long-term administration of </a:t>
            </a:r>
            <a:r>
              <a:rPr lang="en-US" dirty="0" err="1" smtClean="0"/>
              <a:t>metronidazole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with symptomatic improvement 71% to 100%</a:t>
            </a:r>
          </a:p>
          <a:p>
            <a:r>
              <a:rPr lang="en-US" b="1" dirty="0" err="1" smtClean="0"/>
              <a:t>Infliximab</a:t>
            </a:r>
            <a:r>
              <a:rPr lang="en-US" dirty="0" smtClean="0"/>
              <a:t> -monoclonal antibody to tumor necrosis factor (TNF)-α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sz="7200" dirty="0" smtClean="0"/>
              <a:t>Thanks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etiology of </a:t>
            </a:r>
            <a:r>
              <a:rPr lang="en-US" dirty="0" err="1" smtClean="0"/>
              <a:t>perianal</a:t>
            </a:r>
            <a:r>
              <a:rPr lang="en-US" dirty="0" smtClean="0"/>
              <a:t> suppuration is-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Crohn’s</a:t>
            </a:r>
            <a:r>
              <a:rPr lang="en-US" dirty="0" smtClean="0"/>
              <a:t> disease</a:t>
            </a:r>
          </a:p>
          <a:p>
            <a:pPr>
              <a:buNone/>
            </a:pPr>
            <a:r>
              <a:rPr lang="en-US" dirty="0" smtClean="0"/>
              <a:t>B. Non specific (</a:t>
            </a:r>
            <a:r>
              <a:rPr lang="en-US" dirty="0" err="1" smtClean="0"/>
              <a:t>cryptoglandular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C. Pelvic </a:t>
            </a:r>
            <a:r>
              <a:rPr lang="en-US" dirty="0" err="1" smtClean="0"/>
              <a:t>inflamation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leukemia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Least common abscess is-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Perianal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Ischiorectal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Intersphincteric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Supralevator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E.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fistula is-</a:t>
            </a:r>
          </a:p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Intersphincteric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B. Trans-</a:t>
            </a:r>
            <a:r>
              <a:rPr lang="en-US" dirty="0" err="1" smtClean="0"/>
              <a:t>sphincteric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Suprasphincteric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Extrasphincteric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Goodsall’s</a:t>
            </a:r>
            <a:r>
              <a:rPr lang="en-US" dirty="0" smtClean="0"/>
              <a:t> rule :all are </a:t>
            </a:r>
            <a:r>
              <a:rPr lang="en-US" dirty="0" err="1" smtClean="0"/>
              <a:t>ture</a:t>
            </a:r>
            <a:r>
              <a:rPr lang="en-US" dirty="0" smtClean="0"/>
              <a:t> except</a:t>
            </a:r>
          </a:p>
          <a:p>
            <a:pPr>
              <a:buNone/>
            </a:pPr>
            <a:r>
              <a:rPr lang="en-US" dirty="0" smtClean="0"/>
              <a:t>A. All posterior external opening have curved tract.</a:t>
            </a:r>
          </a:p>
          <a:p>
            <a:pPr>
              <a:buNone/>
            </a:pPr>
            <a:r>
              <a:rPr lang="en-US" dirty="0" smtClean="0"/>
              <a:t>B. All anterior external opening have straight tract.</a:t>
            </a:r>
          </a:p>
          <a:p>
            <a:pPr>
              <a:buNone/>
            </a:pPr>
            <a:r>
              <a:rPr lang="en-US" dirty="0" smtClean="0"/>
              <a:t>C. All posterior internal opening have curved tract.</a:t>
            </a:r>
          </a:p>
          <a:p>
            <a:pPr>
              <a:buNone/>
            </a:pPr>
            <a:r>
              <a:rPr lang="en-US" dirty="0" smtClean="0"/>
              <a:t>D  all anterior internal opening have straight tract.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 for complex fistula in </a:t>
            </a:r>
            <a:r>
              <a:rPr lang="en-US" dirty="0" err="1" smtClean="0"/>
              <a:t>crohns</a:t>
            </a:r>
            <a:r>
              <a:rPr lang="en-US" dirty="0" smtClean="0"/>
              <a:t> are all except-</a:t>
            </a:r>
          </a:p>
          <a:p>
            <a:pPr>
              <a:buNone/>
            </a:pPr>
            <a:r>
              <a:rPr lang="en-US" dirty="0" smtClean="0"/>
              <a:t> A. Draining </a:t>
            </a:r>
            <a:r>
              <a:rPr lang="en-US" dirty="0" err="1" smtClean="0"/>
              <a:t>seton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B. </a:t>
            </a:r>
            <a:r>
              <a:rPr lang="en-US" dirty="0" err="1" smtClean="0"/>
              <a:t>Fistulotomy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C. </a:t>
            </a:r>
            <a:r>
              <a:rPr lang="en-US" dirty="0" err="1" smtClean="0"/>
              <a:t>metronidazole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D. </a:t>
            </a:r>
            <a:r>
              <a:rPr lang="en-US" dirty="0" err="1" smtClean="0"/>
              <a:t>infliximab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In HIV all are true except-</a:t>
            </a:r>
          </a:p>
          <a:p>
            <a:pPr>
              <a:buNone/>
            </a:pPr>
            <a:r>
              <a:rPr lang="en-US" dirty="0" smtClean="0"/>
              <a:t> A. Incidence -6% to 34%.</a:t>
            </a:r>
          </a:p>
          <a:p>
            <a:pPr>
              <a:buNone/>
            </a:pPr>
            <a:r>
              <a:rPr lang="en-US" dirty="0" smtClean="0"/>
              <a:t> B. wound healing increases as the preoperative CD4</a:t>
            </a:r>
            <a:r>
              <a:rPr lang="en-US" baseline="30000" dirty="0" smtClean="0"/>
              <a:t>+</a:t>
            </a:r>
            <a:r>
              <a:rPr lang="en-US" dirty="0" smtClean="0"/>
              <a:t> count decreases.</a:t>
            </a:r>
            <a:endParaRPr lang="en-US" baseline="30000" dirty="0" smtClean="0"/>
          </a:p>
          <a:p>
            <a:pPr>
              <a:buNone/>
            </a:pPr>
            <a:r>
              <a:rPr lang="en-US" dirty="0" smtClean="0"/>
              <a:t> C. In the absence of  risk factors -</a:t>
            </a:r>
            <a:r>
              <a:rPr lang="en-US" dirty="0" err="1" smtClean="0"/>
              <a:t>fistulotomy</a:t>
            </a:r>
            <a:r>
              <a:rPr lang="en-US" dirty="0" smtClean="0"/>
              <a:t> for simple fistula</a:t>
            </a:r>
          </a:p>
          <a:p>
            <a:pPr>
              <a:buNone/>
            </a:pPr>
            <a:r>
              <a:rPr lang="en-US" dirty="0" smtClean="0"/>
              <a:t>D. For complex fistulas and patients with risk factors for poor healing -draining </a:t>
            </a:r>
            <a:r>
              <a:rPr lang="en-US" dirty="0" err="1" smtClean="0"/>
              <a:t>setons</a:t>
            </a:r>
            <a:r>
              <a:rPr lang="en-US" dirty="0" smtClean="0"/>
              <a:t> for symptomatic relief.</a:t>
            </a:r>
            <a:endParaRPr lang="en-US" baseline="30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Nonspecific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Cryptoglandular</a:t>
            </a:r>
            <a:r>
              <a:rPr lang="en-US" dirty="0" smtClean="0"/>
              <a:t> in origin.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Specific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Crohn’s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Ulcerative colitis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TB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Actinomycosis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Carcinoma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Trauma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Radiation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Foreign body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Lymphoma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Pelvic inflammation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Leukemia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glandular secretion</a:t>
            </a:r>
          </a:p>
          <a:p>
            <a:pPr>
              <a:buNone/>
            </a:pPr>
            <a:r>
              <a:rPr lang="en-US" dirty="0" smtClean="0"/>
              <a:t>             stasis                            infection &amp;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suppuration</a:t>
            </a:r>
          </a:p>
          <a:p>
            <a:pPr>
              <a:buNone/>
            </a:pPr>
            <a:r>
              <a:rPr lang="en-US" dirty="0" smtClean="0"/>
              <a:t> anal crypt obstruction</a:t>
            </a:r>
          </a:p>
          <a:p>
            <a:pPr>
              <a:buNone/>
            </a:pPr>
            <a:r>
              <a:rPr lang="en-US" dirty="0" smtClean="0"/>
              <a:t>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abscess formation</a:t>
            </a:r>
            <a:endParaRPr lang="en-IN" dirty="0"/>
          </a:p>
        </p:txBody>
      </p:sp>
      <p:sp>
        <p:nvSpPr>
          <p:cNvPr id="9" name="Down Arrow 8"/>
          <p:cNvSpPr/>
          <p:nvPr/>
        </p:nvSpPr>
        <p:spPr>
          <a:xfrm>
            <a:off x="6248400" y="4191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Up Arrow 9"/>
          <p:cNvSpPr/>
          <p:nvPr/>
        </p:nvSpPr>
        <p:spPr>
          <a:xfrm>
            <a:off x="3124200" y="3124200"/>
            <a:ext cx="3048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ircular Arrow 10"/>
          <p:cNvSpPr/>
          <p:nvPr/>
        </p:nvSpPr>
        <p:spPr>
          <a:xfrm>
            <a:off x="4876800" y="1981200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5034677">
            <a:off x="3554281" y="5154119"/>
            <a:ext cx="731520" cy="1216152"/>
          </a:xfrm>
          <a:prstGeom prst="curvedLeftArrow">
            <a:avLst>
              <a:gd name="adj1" fmla="val 25000"/>
              <a:gd name="adj2" fmla="val 831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Anorectal</a:t>
            </a:r>
            <a:r>
              <a:rPr lang="en-IN" dirty="0" smtClean="0"/>
              <a:t> abscess</a:t>
            </a:r>
            <a:endParaRPr lang="en-IN" dirty="0"/>
          </a:p>
        </p:txBody>
      </p:sp>
      <p:pic>
        <p:nvPicPr>
          <p:cNvPr id="7" name="Picture 4" descr="77_f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28800"/>
            <a:ext cx="7010399" cy="461215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Perianal</a:t>
            </a:r>
            <a:r>
              <a:rPr lang="en-US" dirty="0" smtClean="0"/>
              <a:t> – 60%</a:t>
            </a:r>
          </a:p>
          <a:p>
            <a:r>
              <a:rPr lang="en-US" dirty="0" err="1" smtClean="0"/>
              <a:t>Ischiorectal</a:t>
            </a:r>
            <a:r>
              <a:rPr lang="en-US" dirty="0" smtClean="0"/>
              <a:t>- 20%</a:t>
            </a:r>
          </a:p>
          <a:p>
            <a:r>
              <a:rPr lang="en-US" dirty="0" err="1" smtClean="0"/>
              <a:t>Intersphincteric</a:t>
            </a:r>
            <a:r>
              <a:rPr lang="en-US" dirty="0" smtClean="0"/>
              <a:t>- 12% </a:t>
            </a:r>
          </a:p>
          <a:p>
            <a:r>
              <a:rPr lang="en-US" dirty="0" err="1" smtClean="0"/>
              <a:t>Supralevator</a:t>
            </a:r>
            <a:r>
              <a:rPr lang="en-US" dirty="0" smtClean="0"/>
              <a:t>- 5%</a:t>
            </a:r>
          </a:p>
          <a:p>
            <a:r>
              <a:rPr lang="en-US" dirty="0" err="1" smtClean="0"/>
              <a:t>Submucosal</a:t>
            </a:r>
            <a:r>
              <a:rPr lang="en-US" dirty="0" smtClean="0"/>
              <a:t> – 1%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DIAGNOSIS 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History</a:t>
            </a:r>
          </a:p>
          <a:p>
            <a:r>
              <a:rPr lang="en-US" dirty="0" smtClean="0"/>
              <a:t>gradual onset of pain</a:t>
            </a:r>
          </a:p>
          <a:p>
            <a:r>
              <a:rPr lang="en-US" dirty="0" smtClean="0"/>
              <a:t>sensation of pressure and fullness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previous episode of </a:t>
            </a:r>
            <a:r>
              <a:rPr lang="en-US" dirty="0" err="1" smtClean="0"/>
              <a:t>anorectal</a:t>
            </a:r>
            <a:r>
              <a:rPr lang="en-US" dirty="0" smtClean="0"/>
              <a:t> sepsis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1405</Words>
  <Application>Microsoft Office PowerPoint</Application>
  <PresentationFormat>On-screen Show (4:3)</PresentationFormat>
  <Paragraphs>272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Perianal  suppuration- Abscess &amp; Fistula</vt:lpstr>
      <vt:lpstr>Slide 2</vt:lpstr>
      <vt:lpstr>Anatomy</vt:lpstr>
      <vt:lpstr>Slide 4</vt:lpstr>
      <vt:lpstr>Etiology</vt:lpstr>
      <vt:lpstr>Pathophysiology </vt:lpstr>
      <vt:lpstr>Anorectal abscess</vt:lpstr>
      <vt:lpstr>Classification  </vt:lpstr>
      <vt:lpstr> DIAGNOSIS  </vt:lpstr>
      <vt:lpstr> Physical Examination  </vt:lpstr>
      <vt:lpstr>TREATMENT </vt:lpstr>
      <vt:lpstr>Slide 12</vt:lpstr>
      <vt:lpstr>Postanal Abscess and Horseshoe Extension  </vt:lpstr>
      <vt:lpstr>Appropriate type of drainage of supralevator abscesses depending on the course taken by the fistula tract. </vt:lpstr>
      <vt:lpstr>Fistula in ano </vt:lpstr>
      <vt:lpstr>Slide 16</vt:lpstr>
      <vt:lpstr>Slide 17</vt:lpstr>
      <vt:lpstr>History  </vt:lpstr>
      <vt:lpstr>Examination </vt:lpstr>
      <vt:lpstr>Evaluation of Anal Fistula</vt:lpstr>
      <vt:lpstr>Goodsall’s rule</vt:lpstr>
      <vt:lpstr>Special Studies  </vt:lpstr>
      <vt:lpstr>Fistulography</vt:lpstr>
      <vt:lpstr>Anorectal Ultrasonography  </vt:lpstr>
      <vt:lpstr>Slide 25</vt:lpstr>
      <vt:lpstr>Slide 26</vt:lpstr>
      <vt:lpstr>Magnetic Resonance Imaging  </vt:lpstr>
      <vt:lpstr>Anorectal Manometry  </vt:lpstr>
      <vt:lpstr>Fistuloscopy  </vt:lpstr>
      <vt:lpstr> TREATMENT  </vt:lpstr>
      <vt:lpstr> Fistulotomy  </vt:lpstr>
      <vt:lpstr>Seton Management  </vt:lpstr>
      <vt:lpstr>Slide 33</vt:lpstr>
      <vt:lpstr>Anorectal Advancement Flaps </vt:lpstr>
      <vt:lpstr>Slide 35</vt:lpstr>
      <vt:lpstr>Fibrin Glue  </vt:lpstr>
      <vt:lpstr>COMPLICATIONS  </vt:lpstr>
      <vt:lpstr>Sepsis and Fistula in Human Immunodeficiency Virus Disease </vt:lpstr>
      <vt:lpstr>Crohn's Disease  </vt:lpstr>
      <vt:lpstr>Slide 40</vt:lpstr>
      <vt:lpstr>Slide 41</vt:lpstr>
      <vt:lpstr>MCQ -1</vt:lpstr>
      <vt:lpstr>2</vt:lpstr>
      <vt:lpstr>3</vt:lpstr>
      <vt:lpstr>4</vt:lpstr>
      <vt:lpstr>5</vt:lpstr>
      <vt:lpstr>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Perianal Abscess &amp; fistula in ano </dc:title>
  <dc:creator>Pankaj</dc:creator>
  <cp:lastModifiedBy>VIVEKK36</cp:lastModifiedBy>
  <cp:revision>11</cp:revision>
  <dcterms:created xsi:type="dcterms:W3CDTF">2006-08-16T00:00:00Z</dcterms:created>
  <dcterms:modified xsi:type="dcterms:W3CDTF">2014-11-11T07:41:17Z</dcterms:modified>
</cp:coreProperties>
</file>